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70" r:id="rId10"/>
    <p:sldId id="273" r:id="rId11"/>
    <p:sldId id="272" r:id="rId12"/>
    <p:sldId id="267" r:id="rId13"/>
    <p:sldId id="268" r:id="rId14"/>
    <p:sldId id="269" r:id="rId15"/>
    <p:sldId id="274" r:id="rId16"/>
  </p:sldIdLst>
  <p:sldSz cx="18288000" cy="10287000"/>
  <p:notesSz cx="6858000" cy="9144000"/>
  <p:embeddedFontLst>
    <p:embeddedFont>
      <p:font typeface="Gmarket Sans Bold" panose="020B0600000101010101" charset="-127"/>
      <p:bold r:id="rId17"/>
    </p:embeddedFont>
    <p:embeddedFont>
      <p:font typeface="SpoqaHanSans-Bold" panose="020B0600000101010101" charset="-127"/>
      <p:bold r:id="rId18"/>
    </p:embeddedFont>
    <p:embeddedFont>
      <p:font typeface="SpoqaHanSans-Light" panose="020B0600000101010101" charset="-127"/>
      <p:regular r:id="rId19"/>
    </p:embeddedFont>
    <p:embeddedFont>
      <p:font typeface="SpoqaHanSans-Regular" panose="020B0600000101010101" charset="-127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006" autoAdjust="0"/>
  </p:normalViewPr>
  <p:slideViewPr>
    <p:cSldViewPr>
      <p:cViewPr varScale="1">
        <p:scale>
          <a:sx n="71" d="100"/>
          <a:sy n="71" d="100"/>
        </p:scale>
        <p:origin x="71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CF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0" y="0"/>
            <a:ext cx="7429500" cy="5143500"/>
          </a:xfrm>
          <a:prstGeom prst="rect">
            <a:avLst/>
          </a:prstGeom>
          <a:effectLst>
            <a:outerShdw blurRad="263469" dist="474777" dir="2700000">
              <a:srgbClr val="000000">
                <a:alpha val="50000"/>
              </a:srgbClr>
            </a:outerShdw>
          </a:effectLst>
        </p:spPr>
      </p:pic>
      <p:sp>
        <p:nvSpPr>
          <p:cNvPr id="3" name="TextBox 3"/>
          <p:cNvSpPr txBox="1"/>
          <p:nvPr/>
        </p:nvSpPr>
        <p:spPr>
          <a:xfrm>
            <a:off x="11696700" y="8255000"/>
            <a:ext cx="5676900" cy="1104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24499"/>
              </a:lnSpc>
            </a:pPr>
            <a:r>
              <a:rPr lang="en-US" sz="3000" b="1" i="0" u="none" strike="noStrike">
                <a:solidFill>
                  <a:srgbClr val="FFFFFF"/>
                </a:solidFill>
                <a:latin typeface="SpoqaHanSans-Light"/>
              </a:rPr>
              <a:t>9</a:t>
            </a:r>
            <a:r>
              <a:rPr lang="ko-KR" sz="3000" b="1" i="0" u="none" strike="noStrike">
                <a:solidFill>
                  <a:srgbClr val="FFFFFF"/>
                </a:solidFill>
                <a:ea typeface="SpoqaHanSans-Light"/>
              </a:rPr>
              <a:t>조</a:t>
            </a:r>
          </a:p>
          <a:p>
            <a:pPr lvl="0" algn="r">
              <a:lnSpc>
                <a:spcPct val="124499"/>
              </a:lnSpc>
            </a:pPr>
            <a:r>
              <a:rPr lang="ko-KR" sz="3000" b="1" i="0" u="none" strike="noStrike">
                <a:solidFill>
                  <a:srgbClr val="FFFFFF"/>
                </a:solidFill>
                <a:ea typeface="SpoqaHanSans-Light"/>
              </a:rPr>
              <a:t>서채건</a:t>
            </a:r>
            <a:r>
              <a:rPr lang="en-US" sz="3000" b="1" i="0" u="none" strike="noStrike">
                <a:solidFill>
                  <a:srgbClr val="FFFFFF"/>
                </a:solidFill>
                <a:latin typeface="SpoqaHanSans-Light"/>
              </a:rPr>
              <a:t>, </a:t>
            </a:r>
            <a:r>
              <a:rPr lang="ko-KR" sz="3000" b="1" i="0" u="none" strike="noStrike">
                <a:solidFill>
                  <a:srgbClr val="FFFFFF"/>
                </a:solidFill>
                <a:ea typeface="SpoqaHanSans-Light"/>
              </a:rPr>
              <a:t>안창회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92200" y="2933700"/>
            <a:ext cx="6959600" cy="311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9400" b="0" i="0" u="none" strike="noStrike" dirty="0">
                <a:solidFill>
                  <a:srgbClr val="FFFFFF"/>
                </a:solidFill>
                <a:ea typeface="Gmarket Sans Bold"/>
              </a:rPr>
              <a:t>태양광</a:t>
            </a:r>
          </a:p>
          <a:p>
            <a:pPr lvl="0" algn="l">
              <a:lnSpc>
                <a:spcPct val="99600"/>
              </a:lnSpc>
            </a:pPr>
            <a:r>
              <a:rPr lang="ko-KR" sz="9400" b="0" i="0" u="none" strike="noStrike" dirty="0">
                <a:solidFill>
                  <a:srgbClr val="FFFFFF"/>
                </a:solidFill>
                <a:ea typeface="Gmarket Sans Bold"/>
              </a:rPr>
              <a:t>추적</a:t>
            </a:r>
            <a:r>
              <a:rPr lang="en-US" sz="9400" b="0" i="0" u="none" strike="noStrike" dirty="0">
                <a:solidFill>
                  <a:srgbClr val="FFFFFF"/>
                </a:solidFill>
                <a:latin typeface="Gmarket Sans Bold"/>
              </a:rPr>
              <a:t> </a:t>
            </a:r>
            <a:r>
              <a:rPr lang="ko-KR" sz="9400" b="0" i="0" u="none" strike="noStrike" dirty="0">
                <a:solidFill>
                  <a:srgbClr val="FFFFFF"/>
                </a:solidFill>
                <a:ea typeface="Gmarket Sans Bold"/>
              </a:rPr>
              <a:t>시스템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A0A21-BC0F-6A9E-2329-296AFBDD0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4B2BFB8-C73C-8500-6DE3-79EAAB2ED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7CBD3BF3-4BA1-5E7F-0443-BD0A0C38C03A}"/>
              </a:ext>
            </a:extLst>
          </p:cNvPr>
          <p:cNvSpPr txBox="1"/>
          <p:nvPr/>
        </p:nvSpPr>
        <p:spPr>
          <a:xfrm>
            <a:off x="838200" y="3295650"/>
            <a:ext cx="4724400" cy="184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알고리즘</a:t>
            </a:r>
            <a:r>
              <a:rPr lang="en-US" sz="5200" b="1" i="0" u="none" strike="noStrike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흐름</a:t>
            </a:r>
            <a:endParaRPr lang="en-US" altLang="ko-KR" sz="5200" b="1" i="0" u="none" strike="noStrike" dirty="0">
              <a:solidFill>
                <a:srgbClr val="000000"/>
              </a:solidFill>
              <a:ea typeface="SpoqaHanSans-Regular"/>
            </a:endParaRPr>
          </a:p>
          <a:p>
            <a:pPr lvl="0" algn="ctr">
              <a:lnSpc>
                <a:spcPct val="116199"/>
              </a:lnSpc>
            </a:pPr>
            <a:r>
              <a:rPr lang="en-US" altLang="ko-KR" sz="5200" b="1" dirty="0">
                <a:solidFill>
                  <a:srgbClr val="000000"/>
                </a:solidFill>
                <a:ea typeface="SpoqaHanSans-Regular"/>
              </a:rPr>
              <a:t>(</a:t>
            </a:r>
            <a:r>
              <a:rPr lang="ko-KR" altLang="en-US" sz="5200" b="1" dirty="0">
                <a:solidFill>
                  <a:srgbClr val="000000"/>
                </a:solidFill>
                <a:ea typeface="SpoqaHanSans-Regular"/>
              </a:rPr>
              <a:t>모터 제어 함수</a:t>
            </a:r>
            <a:r>
              <a:rPr lang="en-US" altLang="ko-KR" sz="5200" b="1" dirty="0">
                <a:solidFill>
                  <a:srgbClr val="000000"/>
                </a:solidFill>
                <a:ea typeface="SpoqaHanSans-Regular"/>
              </a:rPr>
              <a:t>)</a:t>
            </a:r>
            <a:endParaRPr lang="ko-KR" sz="5200" b="1" i="0" u="none" strike="noStrike" dirty="0">
              <a:solidFill>
                <a:srgbClr val="000000"/>
              </a:solidFill>
              <a:ea typeface="SpoqaHanSans-Regular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4D0D001-D3E2-AACF-73DB-B02199C8AD02}"/>
              </a:ext>
            </a:extLst>
          </p:cNvPr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latin typeface="SpoqaHanSans-Bold"/>
              </a:rPr>
              <a:t>09</a:t>
            </a: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1B599219-C9D6-5E89-6FAD-8CABE6155F30}"/>
              </a:ext>
            </a:extLst>
          </p:cNvPr>
          <p:cNvSpPr txBox="1"/>
          <p:nvPr/>
        </p:nvSpPr>
        <p:spPr>
          <a:xfrm>
            <a:off x="6934200" y="685800"/>
            <a:ext cx="69215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altLang="ko-KR" sz="3000" dirty="0">
                <a:solidFill>
                  <a:srgbClr val="47CF7D"/>
                </a:solidFill>
                <a:ea typeface="Gmarket Sans Bold"/>
              </a:rPr>
              <a:t>90</a:t>
            </a:r>
            <a:r>
              <a:rPr lang="ko-KR" altLang="en-US" sz="3000" dirty="0">
                <a:solidFill>
                  <a:srgbClr val="47CF7D"/>
                </a:solidFill>
                <a:ea typeface="Gmarket Sans Bold"/>
              </a:rPr>
              <a:t>도 방향에서의 회전 방식</a:t>
            </a:r>
            <a:r>
              <a:rPr lang="ko-KR" altLang="en-US" sz="3000" b="0" i="0" u="none" strike="noStrike" dirty="0">
                <a:solidFill>
                  <a:srgbClr val="47CF7D"/>
                </a:solidFill>
                <a:ea typeface="Gmarket Sans Bold"/>
              </a:rPr>
              <a:t> </a:t>
            </a:r>
            <a:endParaRPr lang="ko-KR" sz="3000" b="0" i="0" u="none" strike="noStrike" dirty="0">
              <a:solidFill>
                <a:srgbClr val="47CF7D"/>
              </a:solidFill>
              <a:ea typeface="Gmarket Sans 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9C8B68-9C28-EFB6-CC7B-3153DDE40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9100" y="1251920"/>
            <a:ext cx="5858693" cy="884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491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F4664-8D98-CF8D-ABD1-A45C61900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BF492B1-4426-DDC6-4333-71D452720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6D8A7AB2-B46F-A935-F67D-B021A23CABFE}"/>
              </a:ext>
            </a:extLst>
          </p:cNvPr>
          <p:cNvSpPr txBox="1"/>
          <p:nvPr/>
        </p:nvSpPr>
        <p:spPr>
          <a:xfrm>
            <a:off x="838200" y="3295650"/>
            <a:ext cx="4724400" cy="184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알고리즘</a:t>
            </a:r>
            <a:r>
              <a:rPr lang="en-US" sz="5200" b="1" i="0" u="none" strike="noStrike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흐름</a:t>
            </a:r>
            <a:endParaRPr lang="en-US" altLang="ko-KR" sz="5200" b="1" i="0" u="none" strike="noStrike" dirty="0">
              <a:solidFill>
                <a:srgbClr val="000000"/>
              </a:solidFill>
              <a:ea typeface="SpoqaHanSans-Regular"/>
            </a:endParaRPr>
          </a:p>
          <a:p>
            <a:pPr lvl="0" algn="ctr">
              <a:lnSpc>
                <a:spcPct val="116199"/>
              </a:lnSpc>
            </a:pPr>
            <a:r>
              <a:rPr lang="en-US" altLang="ko-KR" sz="5200" b="1" dirty="0">
                <a:solidFill>
                  <a:srgbClr val="000000"/>
                </a:solidFill>
                <a:ea typeface="SpoqaHanSans-Regular"/>
              </a:rPr>
              <a:t>(</a:t>
            </a:r>
            <a:r>
              <a:rPr lang="ko-KR" altLang="en-US" sz="5200" b="1" dirty="0">
                <a:solidFill>
                  <a:srgbClr val="000000"/>
                </a:solidFill>
                <a:ea typeface="SpoqaHanSans-Regular"/>
              </a:rPr>
              <a:t>루프</a:t>
            </a:r>
            <a:r>
              <a:rPr lang="en-US" altLang="ko-KR" sz="5200" b="1" dirty="0">
                <a:solidFill>
                  <a:srgbClr val="000000"/>
                </a:solidFill>
                <a:ea typeface="SpoqaHanSans-Regular"/>
              </a:rPr>
              <a:t>)</a:t>
            </a:r>
            <a:endParaRPr lang="ko-KR" sz="5200" b="1" i="0" u="none" strike="noStrike" dirty="0">
              <a:solidFill>
                <a:srgbClr val="000000"/>
              </a:solidFill>
              <a:ea typeface="SpoqaHanSans-Regular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453975B2-410A-126F-7867-EF7D770091DA}"/>
              </a:ext>
            </a:extLst>
          </p:cNvPr>
          <p:cNvSpPr txBox="1"/>
          <p:nvPr/>
        </p:nvSpPr>
        <p:spPr>
          <a:xfrm>
            <a:off x="5791200" y="723900"/>
            <a:ext cx="50927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3200" b="0" i="0" u="none" strike="noStrike" dirty="0">
                <a:solidFill>
                  <a:srgbClr val="47CF7D"/>
                </a:solidFill>
                <a:ea typeface="Gmarket Sans Bold"/>
              </a:rPr>
              <a:t>과 정</a:t>
            </a:r>
            <a:endParaRPr lang="ko-KR" sz="3200" b="0" i="0" u="none" strike="noStrike" dirty="0">
              <a:solidFill>
                <a:srgbClr val="47CF7D"/>
              </a:solidFill>
              <a:ea typeface="Gmarket Sans Bold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82D355B-9F3D-29EE-9418-7B40A7AD3630}"/>
              </a:ext>
            </a:extLst>
          </p:cNvPr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dirty="0">
                <a:solidFill>
                  <a:srgbClr val="000000"/>
                </a:solidFill>
                <a:latin typeface="SpoqaHanSans-Bold"/>
              </a:rPr>
              <a:t>10</a:t>
            </a:r>
            <a:endParaRPr lang="en-US" sz="1600" b="0" i="0" u="none" strike="noStrike" dirty="0">
              <a:solidFill>
                <a:srgbClr val="000000"/>
              </a:solidFill>
              <a:latin typeface="SpoqaHanSans-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86617-210D-1CE7-6667-17C8AC9AB079}"/>
              </a:ext>
            </a:extLst>
          </p:cNvPr>
          <p:cNvSpPr txBox="1"/>
          <p:nvPr/>
        </p:nvSpPr>
        <p:spPr>
          <a:xfrm>
            <a:off x="5715000" y="1638300"/>
            <a:ext cx="12039600" cy="7204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124499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0.2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초마다 목표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index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로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1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씩 회전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while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문에서 계속 </a:t>
            </a:r>
            <a:r>
              <a:rPr lang="ko-KR" altLang="en-US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목표값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 까지 이동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. (</a:t>
            </a:r>
            <a:r>
              <a:rPr lang="en-US" altLang="ko-KR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ProcessStep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 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함수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)</a:t>
            </a:r>
          </a:p>
          <a:p>
            <a:pPr lvl="0" algn="l">
              <a:lnSpc>
                <a:spcPct val="124499"/>
              </a:lnSpc>
            </a:pPr>
            <a:endParaRPr lang="en-US" altLang="ko-KR" sz="2000" b="1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Adc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값을 통해서 분배된 전압으로 부터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x2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로 원래의 실제 태양광 </a:t>
            </a:r>
            <a:r>
              <a:rPr lang="ko-KR" altLang="en-US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전압값을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 받음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. 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다른 값들은 바로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DMA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로 받음</a:t>
            </a:r>
            <a:endParaRPr lang="en-US" altLang="ko-KR" sz="2000" b="1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1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가장 밝은 방향과 그 다음으로 밝은 방향을 비교했을 때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300 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차이가 나지 않으면 현재 목표로 이동만 하고 갱신은 하지 않음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. 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즉 목표로 이동시 멈춤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.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 </a:t>
            </a:r>
            <a:endParaRPr lang="en-US" altLang="ko-KR" sz="2000" b="1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1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0.5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초마다 </a:t>
            </a:r>
            <a:r>
              <a:rPr lang="en-US" altLang="ko-KR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uart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,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i2c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에 전압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, </a:t>
            </a:r>
            <a:r>
              <a:rPr lang="ko-KR" altLang="en-US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조도량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, 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위치 출력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(</a:t>
            </a:r>
            <a:r>
              <a:rPr lang="en-US" altLang="ko-KR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hal_gettick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()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을 이용하므로 블로킹이 없고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 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또한 모터 움직일 </a:t>
            </a:r>
            <a:r>
              <a:rPr lang="ko-KR" altLang="en-US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떄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 멈췄던 현상 제거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)</a:t>
            </a:r>
          </a:p>
          <a:p>
            <a:pPr lvl="0" algn="l">
              <a:lnSpc>
                <a:spcPct val="124499"/>
              </a:lnSpc>
            </a:pPr>
            <a:endParaRPr lang="en-US" altLang="ko-KR" sz="2000" b="1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1. 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만약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300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이상 차이가 나고 다른 방향이고 이동이 끝난 상태라면 다른 방향의 값을 받고 </a:t>
            </a:r>
            <a:r>
              <a:rPr lang="en-US" altLang="ko-KR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ProcessStep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함수를 계속 방문하여 다른 방향으로 이동</a:t>
            </a:r>
            <a:endParaRPr lang="en-US" altLang="ko-KR" sz="2000" b="1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endParaRPr lang="en-US" altLang="ko-KR" sz="2000" b="1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2. 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만약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300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이상 차이가 나고 다른 방향인데 이동이 이루어지고 있다면 현재 상태를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queue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에 저장함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.</a:t>
            </a:r>
          </a:p>
          <a:p>
            <a:pPr lvl="0" algn="l">
              <a:lnSpc>
                <a:spcPct val="124499"/>
              </a:lnSpc>
            </a:pPr>
            <a:endParaRPr lang="en-US" altLang="ko-KR" sz="2000" b="1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다시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while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문으로 돌아가서 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1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번 아니면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2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번의 </a:t>
            </a:r>
            <a:r>
              <a:rPr lang="ko-KR" altLang="en-US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목표값을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 받아서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0.2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초마다 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1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씩 회전하여 </a:t>
            </a:r>
            <a:r>
              <a:rPr lang="ko-KR" altLang="en-US" sz="2000" b="1" dirty="0" err="1">
                <a:solidFill>
                  <a:srgbClr val="000000"/>
                </a:solidFill>
                <a:latin typeface="SpoqaHanSans-Light"/>
                <a:ea typeface="SpoqaHanSans-Light"/>
              </a:rPr>
              <a:t>목표값</a:t>
            </a:r>
            <a:r>
              <a:rPr lang="ko-KR" altLang="en-US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 까지 이동</a:t>
            </a:r>
            <a:r>
              <a:rPr lang="en-US" altLang="ko-KR" sz="2000" b="1" dirty="0">
                <a:solidFill>
                  <a:srgbClr val="000000"/>
                </a:solidFill>
                <a:latin typeface="SpoqaHanSans-Light"/>
                <a:ea typeface="SpoqaHanSans-Light"/>
              </a:rPr>
              <a:t>.</a:t>
            </a:r>
          </a:p>
          <a:p>
            <a:pPr lvl="0" algn="l">
              <a:lnSpc>
                <a:spcPct val="124499"/>
              </a:lnSpc>
            </a:pPr>
            <a:br>
              <a:rPr lang="en-US" altLang="ko-KR" b="1" dirty="0">
                <a:solidFill>
                  <a:srgbClr val="000000"/>
                </a:solidFill>
                <a:latin typeface="SpoqaHanSans-Light"/>
                <a:ea typeface="SpoqaHanSans-Light"/>
              </a:rPr>
            </a:br>
            <a:endParaRPr lang="en-US" altLang="ko-KR" sz="1800" b="1" i="0" u="none" strike="noStrike" dirty="0">
              <a:solidFill>
                <a:srgbClr val="000000"/>
              </a:solidFill>
              <a:latin typeface="SpoqaHanSans-Light"/>
              <a:ea typeface="SpoqaHanSans-Light"/>
            </a:endParaRPr>
          </a:p>
          <a:p>
            <a:pPr lvl="0" algn="l">
              <a:lnSpc>
                <a:spcPct val="124499"/>
              </a:lnSpc>
            </a:pPr>
            <a:endParaRPr lang="ko-KR" altLang="ko-KR" sz="1800" b="1" i="0" u="none" strike="noStrike" dirty="0">
              <a:solidFill>
                <a:srgbClr val="000000"/>
              </a:solidFill>
              <a:ea typeface="SpoqaHanSans-Light"/>
            </a:endParaRPr>
          </a:p>
        </p:txBody>
      </p:sp>
    </p:spTree>
    <p:extLst>
      <p:ext uri="{BB962C8B-B14F-4D97-AF65-F5344CB8AC3E}">
        <p14:creationId xmlns:p14="http://schemas.microsoft.com/office/powerpoint/2010/main" val="3327788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961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2500" y="1244600"/>
            <a:ext cx="6172200" cy="3124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2500" y="5143500"/>
            <a:ext cx="9372600" cy="2971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36700" y="4203700"/>
            <a:ext cx="38100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결</a:t>
            </a:r>
            <a:r>
              <a:rPr lang="en-US" sz="5200" b="1" i="0" u="none" strike="noStrike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과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302500" y="4533900"/>
            <a:ext cx="98044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I2C - LCD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에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태양광의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전압과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현재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어느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방향인지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출력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353300" y="266700"/>
            <a:ext cx="48260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출력</a:t>
            </a:r>
            <a:r>
              <a:rPr lang="en-US" sz="3000" b="0" i="0" u="none" strike="noStrike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방식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dirty="0">
                <a:solidFill>
                  <a:srgbClr val="000000"/>
                </a:solidFill>
                <a:latin typeface="SpoqaHanSans-Bold"/>
              </a:rPr>
              <a:t>11</a:t>
            </a:r>
            <a:endParaRPr lang="en-US" sz="1600" b="0" i="0" u="none" strike="noStrike" dirty="0">
              <a:solidFill>
                <a:srgbClr val="000000"/>
              </a:solidFill>
              <a:latin typeface="SpoqaHanSans-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302500" y="8318500"/>
            <a:ext cx="98044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UART - putty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화면에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위치에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따른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 err="1">
                <a:solidFill>
                  <a:srgbClr val="000000"/>
                </a:solidFill>
                <a:ea typeface="SpoqaHanSans-Light"/>
              </a:rPr>
              <a:t>조도량과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현재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위치와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그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위치에서의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출력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전압을</a:t>
            </a:r>
            <a:r>
              <a:rPr lang="en-US" sz="1700" b="1" i="0" u="none" strike="noStrike" dirty="0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1700" b="1" i="0" u="none" strike="noStrike" dirty="0">
                <a:solidFill>
                  <a:srgbClr val="000000"/>
                </a:solidFill>
                <a:ea typeface="SpoqaHanSans-Light"/>
              </a:rPr>
              <a:t>출력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8961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536700" y="4203700"/>
            <a:ext cx="38100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결</a:t>
            </a:r>
            <a:r>
              <a:rPr lang="en-US" sz="5200" b="1" i="0" u="none" strike="noStrike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과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239000" y="266700"/>
            <a:ext cx="48260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3000" b="0" i="0" u="none" strike="noStrike" dirty="0">
                <a:solidFill>
                  <a:srgbClr val="47CF7D"/>
                </a:solidFill>
                <a:ea typeface="Gmarket Sans Bold"/>
              </a:rPr>
              <a:t>광</a:t>
            </a:r>
            <a:r>
              <a:rPr lang="en-US" sz="3000" b="0" i="0" u="none" strike="noStrike" dirty="0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 dirty="0">
                <a:solidFill>
                  <a:srgbClr val="47CF7D"/>
                </a:solidFill>
                <a:ea typeface="Gmarket Sans Bold"/>
              </a:rPr>
              <a:t>추적</a:t>
            </a:r>
            <a:r>
              <a:rPr lang="en-US" sz="3000" b="0" i="0" u="none" strike="noStrike" dirty="0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 dirty="0">
                <a:solidFill>
                  <a:srgbClr val="47CF7D"/>
                </a:solidFill>
                <a:ea typeface="Gmarket Sans Bold"/>
              </a:rPr>
              <a:t>영상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dirty="0">
                <a:solidFill>
                  <a:srgbClr val="000000"/>
                </a:solidFill>
                <a:latin typeface="SpoqaHanSans-Bold"/>
              </a:rPr>
              <a:t>12</a:t>
            </a:r>
            <a:endParaRPr lang="en-US" sz="1600" b="0" i="0" u="none" strike="noStrike" dirty="0">
              <a:solidFill>
                <a:srgbClr val="000000"/>
              </a:solidFill>
              <a:latin typeface="SpoqaHanSans-Bold"/>
            </a:endParaRPr>
          </a:p>
        </p:txBody>
      </p:sp>
      <p:pic>
        <p:nvPicPr>
          <p:cNvPr id="6" name="KakaoTalk_20250807_164105607">
            <a:hlinkClick r:id="" action="ppaction://media"/>
            <a:extLst>
              <a:ext uri="{FF2B5EF4-FFF2-40B4-BE49-F238E27FC236}">
                <a16:creationId xmlns:a16="http://schemas.microsoft.com/office/drawing/2014/main" id="{CCDEFFBE-0EF2-8653-202E-646F70AA7D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39000" y="952500"/>
            <a:ext cx="10744200" cy="90968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8961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536700" y="4203700"/>
            <a:ext cx="38100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결</a:t>
            </a:r>
            <a:r>
              <a:rPr lang="en-US" sz="5200" b="1" i="0" u="none" strike="noStrike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과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239000" y="342900"/>
            <a:ext cx="48260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3000" b="0" i="0" u="none" strike="noStrike" dirty="0">
                <a:solidFill>
                  <a:srgbClr val="47CF7D"/>
                </a:solidFill>
                <a:ea typeface="Gmarket Sans Bold"/>
              </a:rPr>
              <a:t>빛에</a:t>
            </a:r>
            <a:r>
              <a:rPr lang="en-US" sz="3000" b="0" i="0" u="none" strike="noStrike" dirty="0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 dirty="0">
                <a:solidFill>
                  <a:srgbClr val="47CF7D"/>
                </a:solidFill>
                <a:ea typeface="Gmarket Sans Bold"/>
              </a:rPr>
              <a:t>따른</a:t>
            </a:r>
            <a:r>
              <a:rPr lang="en-US" sz="3000" b="0" i="0" u="none" strike="noStrike" dirty="0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 dirty="0">
                <a:solidFill>
                  <a:srgbClr val="47CF7D"/>
                </a:solidFill>
                <a:ea typeface="Gmarket Sans Bold"/>
              </a:rPr>
              <a:t>태양광</a:t>
            </a:r>
            <a:r>
              <a:rPr lang="en-US" sz="3000" b="0" i="0" u="none" strike="noStrike" dirty="0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 dirty="0">
                <a:solidFill>
                  <a:srgbClr val="47CF7D"/>
                </a:solidFill>
                <a:ea typeface="Gmarket Sans Bold"/>
              </a:rPr>
              <a:t>전압</a:t>
            </a:r>
            <a:r>
              <a:rPr lang="en-US" sz="3000" b="0" i="0" u="none" strike="noStrike" dirty="0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 dirty="0">
                <a:solidFill>
                  <a:srgbClr val="47CF7D"/>
                </a:solidFill>
                <a:ea typeface="Gmarket Sans Bold"/>
              </a:rPr>
              <a:t>상승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dirty="0">
                <a:solidFill>
                  <a:srgbClr val="000000"/>
                </a:solidFill>
                <a:latin typeface="SpoqaHanSans-Bold"/>
              </a:rPr>
              <a:t>13</a:t>
            </a:r>
            <a:endParaRPr lang="en-US" sz="1600" b="0" i="0" u="none" strike="noStrike" dirty="0">
              <a:solidFill>
                <a:srgbClr val="000000"/>
              </a:solidFill>
              <a:latin typeface="SpoqaHanSans-Bold"/>
            </a:endParaRPr>
          </a:p>
        </p:txBody>
      </p:sp>
      <p:pic>
        <p:nvPicPr>
          <p:cNvPr id="6" name="KakaoTalk_20250807_164103774">
            <a:hlinkClick r:id="" action="ppaction://media"/>
            <a:extLst>
              <a:ext uri="{FF2B5EF4-FFF2-40B4-BE49-F238E27FC236}">
                <a16:creationId xmlns:a16="http://schemas.microsoft.com/office/drawing/2014/main" id="{51E0B0B9-77B9-7B1C-26CD-7C6285DF75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35530" y="1117600"/>
            <a:ext cx="10079370" cy="8826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0C25C38A-6AA5-02F0-E84B-913890D7040E}"/>
              </a:ext>
            </a:extLst>
          </p:cNvPr>
          <p:cNvSpPr txBox="1"/>
          <p:nvPr/>
        </p:nvSpPr>
        <p:spPr>
          <a:xfrm>
            <a:off x="7239000" y="4216400"/>
            <a:ext cx="38100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altLang="en-US" sz="5200" b="1" dirty="0">
                <a:solidFill>
                  <a:srgbClr val="000000"/>
                </a:solidFill>
                <a:ea typeface="SpoqaHanSans-Regular"/>
              </a:rPr>
              <a:t>감사합니다</a:t>
            </a:r>
            <a:endParaRPr lang="ko-KR" sz="5200" b="1" i="0" u="none" strike="noStrike" dirty="0">
              <a:solidFill>
                <a:srgbClr val="000000"/>
              </a:solidFill>
              <a:ea typeface="SpoqaHanSans-Regular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F2E86334-1580-4811-90FC-07061317DB72}"/>
              </a:ext>
            </a:extLst>
          </p:cNvPr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>
                <a:solidFill>
                  <a:srgbClr val="000000"/>
                </a:solidFill>
                <a:latin typeface="SpoqaHanSans-Bold"/>
              </a:rPr>
              <a:t>14</a:t>
            </a:r>
            <a:endParaRPr lang="en-US" sz="1600" b="0" i="0" u="none" strike="noStrike" dirty="0">
              <a:solidFill>
                <a:srgbClr val="000000"/>
              </a:solidFill>
              <a:latin typeface="SpoqaHanSans-Bold"/>
            </a:endParaRPr>
          </a:p>
        </p:txBody>
      </p:sp>
    </p:spTree>
    <p:extLst>
      <p:ext uri="{BB962C8B-B14F-4D97-AF65-F5344CB8AC3E}">
        <p14:creationId xmlns:p14="http://schemas.microsoft.com/office/powerpoint/2010/main" val="350049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72400" y="5956300"/>
            <a:ext cx="9499600" cy="3911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16199"/>
              </a:lnSpc>
            </a:pPr>
            <a:r>
              <a:rPr lang="en-US" sz="22000" b="0" i="0" u="none" strike="noStrike" spc="-1500" dirty="0">
                <a:solidFill>
                  <a:srgbClr val="47CF7D"/>
                </a:solidFill>
                <a:latin typeface="Gmarket Sans Bold"/>
              </a:rPr>
              <a:t>Index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4" name="TextBox 4"/>
          <p:cNvSpPr txBox="1"/>
          <p:nvPr/>
        </p:nvSpPr>
        <p:spPr>
          <a:xfrm>
            <a:off x="1612900" y="1562100"/>
            <a:ext cx="622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01.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47900" y="1562100"/>
            <a:ext cx="34671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프로젝트</a:t>
            </a: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개요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7" name="TextBox 7"/>
          <p:cNvSpPr txBox="1"/>
          <p:nvPr/>
        </p:nvSpPr>
        <p:spPr>
          <a:xfrm>
            <a:off x="2247900" y="2882900"/>
            <a:ext cx="34671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2800" b="0" i="0" u="none" strike="noStrike" dirty="0">
                <a:solidFill>
                  <a:srgbClr val="000000"/>
                </a:solidFill>
                <a:ea typeface="SpoqaHanSans-Bold"/>
              </a:rPr>
              <a:t>목표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2900" y="2882900"/>
            <a:ext cx="622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02.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0" name="TextBox 10"/>
          <p:cNvSpPr txBox="1"/>
          <p:nvPr/>
        </p:nvSpPr>
        <p:spPr>
          <a:xfrm>
            <a:off x="2260600" y="4241800"/>
            <a:ext cx="34671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사용</a:t>
            </a: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부품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25600" y="4241800"/>
            <a:ext cx="622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03.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3" name="TextBox 13"/>
          <p:cNvSpPr txBox="1"/>
          <p:nvPr/>
        </p:nvSpPr>
        <p:spPr>
          <a:xfrm>
            <a:off x="7137400" y="1562100"/>
            <a:ext cx="3644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시스템</a:t>
            </a: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구성도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02400" y="1562100"/>
            <a:ext cx="622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05.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>
                <a:solidFill>
                  <a:srgbClr val="000000"/>
                </a:solidFill>
                <a:latin typeface="SpoqaHanSans-Bold"/>
              </a:rPr>
              <a:t>01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7" name="TextBox 17"/>
          <p:cNvSpPr txBox="1"/>
          <p:nvPr/>
        </p:nvSpPr>
        <p:spPr>
          <a:xfrm>
            <a:off x="7150100" y="5511800"/>
            <a:ext cx="3644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결과</a:t>
            </a: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:</a:t>
            </a: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시연영상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515100" y="5511800"/>
            <a:ext cx="622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08.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0" name="TextBox 20"/>
          <p:cNvSpPr txBox="1"/>
          <p:nvPr/>
        </p:nvSpPr>
        <p:spPr>
          <a:xfrm>
            <a:off x="7112000" y="4216400"/>
            <a:ext cx="3644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결과</a:t>
            </a: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:</a:t>
            </a: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출력상태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477000" y="4216400"/>
            <a:ext cx="622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07.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3" name="TextBox 23"/>
          <p:cNvSpPr txBox="1"/>
          <p:nvPr/>
        </p:nvSpPr>
        <p:spPr>
          <a:xfrm>
            <a:off x="7150100" y="2895600"/>
            <a:ext cx="36449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알고리즘</a:t>
            </a: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흐름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515100" y="2895600"/>
            <a:ext cx="622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06.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6" name="TextBox 26"/>
          <p:cNvSpPr txBox="1"/>
          <p:nvPr/>
        </p:nvSpPr>
        <p:spPr>
          <a:xfrm>
            <a:off x="2247900" y="5549900"/>
            <a:ext cx="34671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회로도</a:t>
            </a: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800" b="0" i="0" u="none" strike="noStrike">
                <a:solidFill>
                  <a:srgbClr val="000000"/>
                </a:solidFill>
                <a:ea typeface="SpoqaHanSans-Bold"/>
              </a:rPr>
              <a:t>구성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12900" y="5549900"/>
            <a:ext cx="622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0000"/>
                </a:solidFill>
                <a:latin typeface="SpoqaHanSans-Bold"/>
              </a:rPr>
              <a:t>04.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961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9144000" y="8166100"/>
            <a:ext cx="37211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360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도의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회전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35100" y="4191000"/>
            <a:ext cx="45466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프로젝트</a:t>
            </a:r>
            <a:r>
              <a:rPr lang="en-US" sz="5200" b="1" i="0" u="none" strike="noStrike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개요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44000" y="2933700"/>
            <a:ext cx="37211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위도에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따라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사선으로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설치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82100" y="5435600"/>
            <a:ext cx="37211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반사광이나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지형에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의해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최대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조도의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위치가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SpoqaHanSans-Light"/>
              </a:rPr>
              <a:t>바뀐다</a:t>
            </a:r>
            <a:r>
              <a:rPr lang="en-US" sz="2400" b="0" i="0" u="none" strike="noStrike">
                <a:solidFill>
                  <a:srgbClr val="000000"/>
                </a:solidFill>
                <a:latin typeface="SpoqaHanSans-Light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0" y="4622800"/>
            <a:ext cx="48260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태양광</a:t>
            </a:r>
            <a:r>
              <a:rPr lang="en-US" sz="3000" b="0" i="0" u="none" strike="noStrike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추적</a:t>
            </a:r>
            <a:r>
              <a:rPr lang="en-US" sz="3000" b="0" i="0" u="none" strike="noStrike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시스템의</a:t>
            </a:r>
            <a:r>
              <a:rPr lang="en-US" sz="3000" b="0" i="0" u="none" strike="noStrike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필요성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2032000"/>
            <a:ext cx="37338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태양광의</a:t>
            </a:r>
            <a:r>
              <a:rPr lang="en-US" sz="3000" b="0" i="0" u="none" strike="noStrike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설치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>
                <a:solidFill>
                  <a:srgbClr val="000000"/>
                </a:solidFill>
                <a:latin typeface="SpoqaHanSans-Bold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0" y="7175500"/>
            <a:ext cx="37465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목</a:t>
            </a:r>
            <a:r>
              <a:rPr lang="en-US" sz="3000" b="0" i="0" u="none" strike="noStrike">
                <a:solidFill>
                  <a:srgbClr val="47CF7D"/>
                </a:solidFill>
                <a:latin typeface="Gmarket Sans Bold"/>
              </a:rPr>
              <a:t> </a:t>
            </a:r>
            <a:r>
              <a:rPr lang="ko-KR" sz="3000" b="0" i="0" u="none" strike="noStrike">
                <a:solidFill>
                  <a:srgbClr val="47CF7D"/>
                </a:solidFill>
                <a:ea typeface="Gmarket Sans Bold"/>
              </a:rPr>
              <a:t>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43500"/>
            <a:ext cx="18288000" cy="5143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52900"/>
            <a:ext cx="18288000" cy="6134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721600"/>
            <a:ext cx="2260600" cy="2171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22600" y="7874000"/>
            <a:ext cx="2260600" cy="2171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8600" y="4203700"/>
            <a:ext cx="2260600" cy="2171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0800" y="4203700"/>
            <a:ext cx="2260600" cy="21717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3060700" y="1727200"/>
            <a:ext cx="58293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5200" b="0" i="0" u="none" strike="noStrike">
                <a:solidFill>
                  <a:srgbClr val="47CF7D"/>
                </a:solidFill>
                <a:ea typeface="Gmarket Sans Bold"/>
              </a:rPr>
              <a:t>목</a:t>
            </a:r>
            <a:r>
              <a:rPr lang="en-US" sz="5200" b="0" i="0" u="none" strike="noStrike">
                <a:solidFill>
                  <a:srgbClr val="47CF7D"/>
                </a:solidFill>
                <a:latin typeface="Gmarket Sans Bold"/>
              </a:rPr>
              <a:t>         </a:t>
            </a:r>
            <a:r>
              <a:rPr lang="ko-KR" sz="5200" b="0" i="0" u="none" strike="noStrike">
                <a:solidFill>
                  <a:srgbClr val="47CF7D"/>
                </a:solidFill>
                <a:ea typeface="Gmarket Sans Bold"/>
              </a:rPr>
              <a:t>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01300" y="1727200"/>
            <a:ext cx="7531100" cy="863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조도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센서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4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개를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90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도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씩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설치하여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모터를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조도가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가장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큰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곳으로</a:t>
            </a:r>
            <a:r>
              <a:rPr lang="en-US" sz="2300" b="0" i="0" u="none" strike="noStrike">
                <a:solidFill>
                  <a:srgbClr val="000000"/>
                </a:solidFill>
                <a:latin typeface="SpoqaHanSans-Bold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ea typeface="SpoqaHanSans-Bold"/>
              </a:rPr>
              <a:t>이동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>
                <a:solidFill>
                  <a:srgbClr val="000000"/>
                </a:solidFill>
                <a:latin typeface="SpoqaHanSans-Bold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961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044700" y="4216400"/>
            <a:ext cx="45466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사용</a:t>
            </a:r>
            <a:r>
              <a:rPr lang="en-US" sz="5200" b="1" i="0" u="none" strike="noStrike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부품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112000" y="2628900"/>
            <a:ext cx="10820400" cy="5003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STM32F411RE x1</a:t>
            </a:r>
          </a:p>
          <a:p>
            <a:pPr lvl="0" algn="l">
              <a:lnSpc>
                <a:spcPct val="124499"/>
              </a:lnSpc>
            </a:pPr>
            <a:endParaRPr lang="en-US" sz="2400" b="1" i="0" u="none" strike="noStrike">
              <a:solidFill>
                <a:srgbClr val="000000"/>
              </a:solidFill>
              <a:latin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조도센서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x4 -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빛의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세기를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아날로그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전압으로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변환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.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태양의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상대적인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위치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추적</a:t>
            </a:r>
          </a:p>
          <a:p>
            <a:pPr lvl="0" algn="l">
              <a:lnSpc>
                <a:spcPct val="124499"/>
              </a:lnSpc>
            </a:pPr>
            <a:endParaRPr lang="ko-KR" sz="2400" b="1" i="0" u="none" strike="noStrike">
              <a:solidFill>
                <a:srgbClr val="000000"/>
              </a:solidFill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태양광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모듈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x1 -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실제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전력을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생산하는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소형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태양광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모듈</a:t>
            </a:r>
          </a:p>
          <a:p>
            <a:pPr lvl="0" algn="l">
              <a:lnSpc>
                <a:spcPct val="124499"/>
              </a:lnSpc>
            </a:pPr>
            <a:endParaRPr lang="ko-KR" sz="2400" b="1" i="0" u="none" strike="noStrike">
              <a:solidFill>
                <a:srgbClr val="000000"/>
              </a:solidFill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스텝모터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x1 -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패널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방향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회전을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위한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저속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정밀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모터</a:t>
            </a:r>
          </a:p>
          <a:p>
            <a:pPr lvl="0" algn="l">
              <a:lnSpc>
                <a:spcPct val="124499"/>
              </a:lnSpc>
            </a:pPr>
            <a:endParaRPr lang="ko-KR" sz="2400" b="1" i="0" u="none" strike="noStrike">
              <a:solidFill>
                <a:srgbClr val="000000"/>
              </a:solidFill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I2C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디스플레이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x1 -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태양광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출력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전압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및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방향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출력</a:t>
            </a:r>
          </a:p>
          <a:p>
            <a:pPr lvl="0" algn="l">
              <a:lnSpc>
                <a:spcPct val="124499"/>
              </a:lnSpc>
            </a:pPr>
            <a:endParaRPr lang="ko-KR" sz="2400" b="1" i="0" u="none" strike="noStrike">
              <a:solidFill>
                <a:srgbClr val="000000"/>
              </a:solidFill>
              <a:ea typeface="SpoqaHanSans-Light"/>
            </a:endParaRPr>
          </a:p>
          <a:p>
            <a:pPr lvl="0" algn="l">
              <a:lnSpc>
                <a:spcPct val="124499"/>
              </a:lnSpc>
            </a:pP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10k </a:t>
            </a:r>
            <a:r>
              <a:rPr lang="ko-KR" sz="2400" b="1" i="0" u="none" strike="noStrike">
                <a:solidFill>
                  <a:srgbClr val="000000"/>
                </a:solidFill>
                <a:ea typeface="SpoqaHanSans-Light"/>
              </a:rPr>
              <a:t>저항</a:t>
            </a:r>
            <a:r>
              <a:rPr lang="en-US" sz="2400" b="1" i="0" u="none" strike="noStrike">
                <a:solidFill>
                  <a:srgbClr val="000000"/>
                </a:solidFill>
                <a:latin typeface="SpoqaHanSans-Light"/>
              </a:rPr>
              <a:t> x6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latin typeface="SpoqaHanSans-Bold"/>
              </a:rPr>
              <a:t>04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961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295400"/>
            <a:ext cx="17614900" cy="88519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04800" y="165100"/>
            <a:ext cx="45466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회로도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latin typeface="SpoqaHanSans-Bold"/>
              </a:rPr>
              <a:t>05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96100" cy="102870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09700" y="4305300"/>
            <a:ext cx="45466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시스템</a:t>
            </a:r>
            <a:r>
              <a:rPr lang="en-US" sz="5200" b="1" i="0" u="none" strike="noStrike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>
                <a:solidFill>
                  <a:srgbClr val="000000"/>
                </a:solidFill>
                <a:ea typeface="SpoqaHanSans-Regular"/>
              </a:rPr>
              <a:t>구성도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latin typeface="SpoqaHanSans-Bold"/>
              </a:rPr>
              <a:t>06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5EAACD6-40DA-3CA1-6AC1-D027952E4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6600" y="311150"/>
            <a:ext cx="3733800" cy="930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6B4B8-583E-2F41-E648-C22D7BABC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1E234B5-D2C1-3D62-3A2E-FA2211565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5C51F48D-033A-7DBE-4C3F-85101AFF664B}"/>
              </a:ext>
            </a:extLst>
          </p:cNvPr>
          <p:cNvSpPr txBox="1"/>
          <p:nvPr/>
        </p:nvSpPr>
        <p:spPr>
          <a:xfrm>
            <a:off x="838200" y="3295650"/>
            <a:ext cx="4724400" cy="184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알고리즘</a:t>
            </a:r>
            <a:r>
              <a:rPr lang="en-US" sz="5200" b="1" i="0" u="none" strike="noStrike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흐름</a:t>
            </a:r>
            <a:endParaRPr lang="en-US" altLang="ko-KR" sz="5200" b="1" i="0" u="none" strike="noStrike" dirty="0">
              <a:solidFill>
                <a:srgbClr val="000000"/>
              </a:solidFill>
              <a:ea typeface="SpoqaHanSans-Regular"/>
            </a:endParaRPr>
          </a:p>
          <a:p>
            <a:pPr lvl="0" algn="ctr">
              <a:lnSpc>
                <a:spcPct val="116199"/>
              </a:lnSpc>
            </a:pPr>
            <a:r>
              <a:rPr lang="en-US" altLang="ko-KR" sz="5200" b="1" dirty="0">
                <a:solidFill>
                  <a:srgbClr val="000000"/>
                </a:solidFill>
                <a:ea typeface="SpoqaHanSans-Regular"/>
              </a:rPr>
              <a:t>(</a:t>
            </a:r>
            <a:r>
              <a:rPr lang="ko-KR" altLang="en-US" sz="5200" b="1" dirty="0">
                <a:solidFill>
                  <a:srgbClr val="000000"/>
                </a:solidFill>
                <a:ea typeface="SpoqaHanSans-Regular"/>
              </a:rPr>
              <a:t>모터 제어 함수</a:t>
            </a:r>
            <a:r>
              <a:rPr lang="en-US" altLang="ko-KR" sz="5200" b="1" dirty="0">
                <a:solidFill>
                  <a:srgbClr val="000000"/>
                </a:solidFill>
                <a:ea typeface="SpoqaHanSans-Regular"/>
              </a:rPr>
              <a:t>)</a:t>
            </a:r>
            <a:endParaRPr lang="ko-KR" sz="5200" b="1" i="0" u="none" strike="noStrike" dirty="0">
              <a:solidFill>
                <a:srgbClr val="000000"/>
              </a:solidFill>
              <a:ea typeface="SpoqaHanSans-Regular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7E890B7-6287-1959-5053-45AEFE897B7A}"/>
              </a:ext>
            </a:extLst>
          </p:cNvPr>
          <p:cNvSpPr txBox="1"/>
          <p:nvPr/>
        </p:nvSpPr>
        <p:spPr>
          <a:xfrm>
            <a:off x="6224389" y="704004"/>
            <a:ext cx="50927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3000" dirty="0">
                <a:solidFill>
                  <a:srgbClr val="47CF7D"/>
                </a:solidFill>
                <a:ea typeface="Gmarket Sans Bold"/>
              </a:rPr>
              <a:t>모터의 상태</a:t>
            </a:r>
            <a:r>
              <a:rPr lang="en-US" altLang="ko-KR" sz="3000" dirty="0">
                <a:solidFill>
                  <a:srgbClr val="47CF7D"/>
                </a:solidFill>
                <a:ea typeface="Gmarket Sans Bold"/>
              </a:rPr>
              <a:t>, </a:t>
            </a:r>
            <a:r>
              <a:rPr lang="ko-KR" altLang="en-US" sz="3000" dirty="0">
                <a:solidFill>
                  <a:srgbClr val="47CF7D"/>
                </a:solidFill>
                <a:ea typeface="Gmarket Sans Bold"/>
              </a:rPr>
              <a:t>방향</a:t>
            </a:r>
            <a:r>
              <a:rPr lang="en-US" altLang="ko-KR" sz="3000" dirty="0">
                <a:solidFill>
                  <a:srgbClr val="47CF7D"/>
                </a:solidFill>
                <a:ea typeface="Gmarket Sans Bold"/>
              </a:rPr>
              <a:t>, </a:t>
            </a:r>
            <a:r>
              <a:rPr lang="ko-KR" altLang="en-US" sz="3000" dirty="0">
                <a:solidFill>
                  <a:srgbClr val="47CF7D"/>
                </a:solidFill>
                <a:ea typeface="Gmarket Sans Bold"/>
              </a:rPr>
              <a:t>회전 양 결정</a:t>
            </a:r>
            <a:endParaRPr lang="ko-KR" sz="3000" b="0" i="0" u="none" strike="noStrike" dirty="0">
              <a:solidFill>
                <a:srgbClr val="47CF7D"/>
              </a:solidFill>
              <a:ea typeface="Gmarket Sans Bold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225AED43-0245-6FFD-C912-711EE32AF51D}"/>
              </a:ext>
            </a:extLst>
          </p:cNvPr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latin typeface="SpoqaHanSans-Bold"/>
              </a:rPr>
              <a:t>07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B2EB107-B57A-9D1A-0797-E73C2C99C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33500"/>
            <a:ext cx="6694291" cy="3644054"/>
          </a:xfrm>
          <a:prstGeom prst="rect">
            <a:avLst/>
          </a:prstGeom>
        </p:spPr>
      </p:pic>
      <p:sp>
        <p:nvSpPr>
          <p:cNvPr id="13" name="TextBox 7">
            <a:extLst>
              <a:ext uri="{FF2B5EF4-FFF2-40B4-BE49-F238E27FC236}">
                <a16:creationId xmlns:a16="http://schemas.microsoft.com/office/drawing/2014/main" id="{904033ED-F3FA-C53C-29E0-A1FCCFE19B6D}"/>
              </a:ext>
            </a:extLst>
          </p:cNvPr>
          <p:cNvSpPr txBox="1"/>
          <p:nvPr/>
        </p:nvSpPr>
        <p:spPr>
          <a:xfrm>
            <a:off x="6186289" y="5732402"/>
            <a:ext cx="72390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3000" dirty="0">
                <a:solidFill>
                  <a:srgbClr val="47CF7D"/>
                </a:solidFill>
                <a:ea typeface="Gmarket Sans Bold"/>
              </a:rPr>
              <a:t>모터 회전 시 미리 목표 상태 저장</a:t>
            </a:r>
            <a:endParaRPr lang="ko-KR" sz="3000" b="0" i="0" u="none" strike="noStrike" dirty="0">
              <a:solidFill>
                <a:srgbClr val="47CF7D"/>
              </a:solidFill>
              <a:ea typeface="Gmarket Sans Bold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6D39344-DE83-149D-1781-53A887CFFB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289" y="6265802"/>
            <a:ext cx="6201102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21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9321C-FCB2-0EC2-4C25-C3684F593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4E06B36-9612-598C-6D38-8968B2D02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2E327781-FB6E-E13F-F4CF-B5A8F98E2905}"/>
              </a:ext>
            </a:extLst>
          </p:cNvPr>
          <p:cNvSpPr txBox="1"/>
          <p:nvPr/>
        </p:nvSpPr>
        <p:spPr>
          <a:xfrm>
            <a:off x="838200" y="3295650"/>
            <a:ext cx="4724400" cy="184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알고리즘</a:t>
            </a:r>
            <a:r>
              <a:rPr lang="en-US" sz="5200" b="1" i="0" u="none" strike="noStrike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sz="5200" b="1" i="0" u="none" strike="noStrike" dirty="0">
                <a:solidFill>
                  <a:srgbClr val="000000"/>
                </a:solidFill>
                <a:ea typeface="SpoqaHanSans-Regular"/>
              </a:rPr>
              <a:t>흐름</a:t>
            </a:r>
            <a:endParaRPr lang="en-US" altLang="ko-KR" sz="5200" b="1" i="0" u="none" strike="noStrike" dirty="0">
              <a:solidFill>
                <a:srgbClr val="000000"/>
              </a:solidFill>
              <a:ea typeface="SpoqaHanSans-Regular"/>
            </a:endParaRPr>
          </a:p>
          <a:p>
            <a:pPr lvl="0" algn="ctr">
              <a:lnSpc>
                <a:spcPct val="116199"/>
              </a:lnSpc>
            </a:pPr>
            <a:r>
              <a:rPr lang="en-US" altLang="ko-KR" sz="5200" b="1" dirty="0">
                <a:solidFill>
                  <a:srgbClr val="000000"/>
                </a:solidFill>
                <a:ea typeface="SpoqaHanSans-Regular"/>
              </a:rPr>
              <a:t>(</a:t>
            </a:r>
            <a:r>
              <a:rPr lang="ko-KR" altLang="en-US" sz="5200" b="1" dirty="0">
                <a:solidFill>
                  <a:srgbClr val="000000"/>
                </a:solidFill>
                <a:ea typeface="SpoqaHanSans-Regular"/>
              </a:rPr>
              <a:t>모터 제어 함수</a:t>
            </a:r>
            <a:r>
              <a:rPr lang="en-US" altLang="ko-KR" sz="5200" b="1" dirty="0">
                <a:solidFill>
                  <a:srgbClr val="000000"/>
                </a:solidFill>
                <a:ea typeface="SpoqaHanSans-Regular"/>
              </a:rPr>
              <a:t>)</a:t>
            </a:r>
            <a:endParaRPr lang="ko-KR" sz="5200" b="1" i="0" u="none" strike="noStrike" dirty="0">
              <a:solidFill>
                <a:srgbClr val="000000"/>
              </a:solidFill>
              <a:ea typeface="SpoqaHanSans-Regular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CCF95D9F-8A14-9152-BEF5-2D631D0810C7}"/>
              </a:ext>
            </a:extLst>
          </p:cNvPr>
          <p:cNvSpPr txBox="1"/>
          <p:nvPr/>
        </p:nvSpPr>
        <p:spPr>
          <a:xfrm>
            <a:off x="8839200" y="1257300"/>
            <a:ext cx="9334500" cy="2146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endParaRPr lang="en-US" sz="1900" b="1" i="0" u="none" strike="noStrike" dirty="0">
              <a:solidFill>
                <a:srgbClr val="000000"/>
              </a:solidFill>
              <a:latin typeface="SpoqaHanSans-Light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25EE24F6-CACC-1CCC-D7F0-E45A3034F5B0}"/>
              </a:ext>
            </a:extLst>
          </p:cNvPr>
          <p:cNvSpPr txBox="1"/>
          <p:nvPr/>
        </p:nvSpPr>
        <p:spPr>
          <a:xfrm>
            <a:off x="673100" y="9321800"/>
            <a:ext cx="48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latin typeface="SpoqaHanSans-Bold"/>
              </a:rPr>
              <a:t>08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48A8BC7-33CF-C89C-9943-7EE0DDDB5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1784350"/>
            <a:ext cx="9910805" cy="7537450"/>
          </a:xfrm>
          <a:prstGeom prst="rect">
            <a:avLst/>
          </a:prstGeom>
        </p:spPr>
      </p:pic>
      <p:sp>
        <p:nvSpPr>
          <p:cNvPr id="17" name="TextBox 6">
            <a:extLst>
              <a:ext uri="{FF2B5EF4-FFF2-40B4-BE49-F238E27FC236}">
                <a16:creationId xmlns:a16="http://schemas.microsoft.com/office/drawing/2014/main" id="{C60603A3-92B6-784B-D362-B56888044A7C}"/>
              </a:ext>
            </a:extLst>
          </p:cNvPr>
          <p:cNvSpPr txBox="1"/>
          <p:nvPr/>
        </p:nvSpPr>
        <p:spPr>
          <a:xfrm>
            <a:off x="6934200" y="685800"/>
            <a:ext cx="69215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3000" b="0" i="0" u="none" strike="noStrike" dirty="0">
                <a:solidFill>
                  <a:srgbClr val="47CF7D"/>
                </a:solidFill>
                <a:ea typeface="Gmarket Sans Bold"/>
              </a:rPr>
              <a:t>결정된 모터의 방향과 양을 </a:t>
            </a:r>
            <a:r>
              <a:rPr lang="ko-KR" altLang="en-US" sz="3000" dirty="0">
                <a:solidFill>
                  <a:srgbClr val="47CF7D"/>
                </a:solidFill>
                <a:ea typeface="Gmarket Sans Bold"/>
              </a:rPr>
              <a:t>바탕으로 회전</a:t>
            </a:r>
            <a:r>
              <a:rPr lang="ko-KR" altLang="en-US" sz="3000" b="0" i="0" u="none" strike="noStrike" dirty="0">
                <a:solidFill>
                  <a:srgbClr val="47CF7D"/>
                </a:solidFill>
                <a:ea typeface="Gmarket Sans Bold"/>
              </a:rPr>
              <a:t> </a:t>
            </a:r>
            <a:endParaRPr lang="ko-KR" sz="3000" b="0" i="0" u="none" strike="noStrike" dirty="0">
              <a:solidFill>
                <a:srgbClr val="47CF7D"/>
              </a:solidFill>
              <a:ea typeface="Gmarket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242348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401</Words>
  <Application>Microsoft Office PowerPoint</Application>
  <PresentationFormat>사용자 지정</PresentationFormat>
  <Paragraphs>94</Paragraphs>
  <Slides>15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Gmarket Sans Bold</vt:lpstr>
      <vt:lpstr>SpoqaHanSans-Bold</vt:lpstr>
      <vt:lpstr>Arial</vt:lpstr>
      <vt:lpstr>SpoqaHanSans-Regular</vt:lpstr>
      <vt:lpstr>SpoqaHanSans-Light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PC18</dc:creator>
  <cp:lastModifiedBy>서채건</cp:lastModifiedBy>
  <cp:revision>7</cp:revision>
  <dcterms:created xsi:type="dcterms:W3CDTF">2006-08-16T00:00:00Z</dcterms:created>
  <dcterms:modified xsi:type="dcterms:W3CDTF">2025-08-08T01:00:08Z</dcterms:modified>
</cp:coreProperties>
</file>

<file path=docProps/thumbnail.jpeg>
</file>